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43"/>
    <p:restoredTop sz="94694"/>
  </p:normalViewPr>
  <p:slideViewPr>
    <p:cSldViewPr snapToGrid="0">
      <p:cViewPr varScale="1">
        <p:scale>
          <a:sx n="121" d="100"/>
          <a:sy n="121" d="100"/>
        </p:scale>
        <p:origin x="8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843D53-EE9F-4EB1-B662-C91A001EEAFF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A4CD0C-97C7-40D3-9340-6940BA063A4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Seller asking: $159,000</a:t>
          </a:r>
        </a:p>
      </dgm:t>
    </dgm:pt>
    <dgm:pt modelId="{A77F80FB-7552-4D7D-88B8-C26F868BDC70}" type="parTrans" cxnId="{481C47A0-10EC-4540-9291-D487D98EAFB3}">
      <dgm:prSet/>
      <dgm:spPr/>
      <dgm:t>
        <a:bodyPr/>
        <a:lstStyle/>
        <a:p>
          <a:endParaRPr lang="en-US"/>
        </a:p>
      </dgm:t>
    </dgm:pt>
    <dgm:pt modelId="{4FEE3879-65C2-4B0C-9FAD-1BB993741EDB}" type="sibTrans" cxnId="{481C47A0-10EC-4540-9291-D487D98EAFB3}">
      <dgm:prSet/>
      <dgm:spPr/>
      <dgm:t>
        <a:bodyPr/>
        <a:lstStyle/>
        <a:p>
          <a:endParaRPr lang="en-US"/>
        </a:p>
      </dgm:t>
    </dgm:pt>
    <dgm:pt modelId="{6A5EE093-440C-40B3-9AFF-CD71268F757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2 bed / 2 bath / 1,192 sqft</a:t>
          </a:r>
        </a:p>
      </dgm:t>
    </dgm:pt>
    <dgm:pt modelId="{93E7A1F5-5677-415B-9CDF-B91592CAD6FD}" type="parTrans" cxnId="{83415226-8245-4A50-A9F3-5B298D79EFE6}">
      <dgm:prSet/>
      <dgm:spPr/>
      <dgm:t>
        <a:bodyPr/>
        <a:lstStyle/>
        <a:p>
          <a:endParaRPr lang="en-US"/>
        </a:p>
      </dgm:t>
    </dgm:pt>
    <dgm:pt modelId="{3F3AF5A6-193B-43BF-9B77-E932CFA09CE2}" type="sibTrans" cxnId="{83415226-8245-4A50-A9F3-5B298D79EFE6}">
      <dgm:prSet/>
      <dgm:spPr/>
      <dgm:t>
        <a:bodyPr/>
        <a:lstStyle/>
        <a:p>
          <a:endParaRPr lang="en-US"/>
        </a:p>
      </dgm:t>
    </dgm:pt>
    <dgm:pt modelId="{A10CF47E-1C93-4CAE-ACAC-15408C6DEC3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On Zillow for 61 days</a:t>
          </a:r>
        </a:p>
      </dgm:t>
    </dgm:pt>
    <dgm:pt modelId="{66948737-DC45-4803-89E9-96E707622E7A}" type="parTrans" cxnId="{F3A45143-4900-464E-B8E9-E6659E2FE809}">
      <dgm:prSet/>
      <dgm:spPr/>
      <dgm:t>
        <a:bodyPr/>
        <a:lstStyle/>
        <a:p>
          <a:endParaRPr lang="en-US"/>
        </a:p>
      </dgm:t>
    </dgm:pt>
    <dgm:pt modelId="{A4585F95-C2A8-4BAA-B901-698DDF042FCE}" type="sibTrans" cxnId="{F3A45143-4900-464E-B8E9-E6659E2FE809}">
      <dgm:prSet/>
      <dgm:spPr/>
      <dgm:t>
        <a:bodyPr/>
        <a:lstStyle/>
        <a:p>
          <a:endParaRPr lang="en-US"/>
        </a:p>
      </dgm:t>
    </dgm:pt>
    <dgm:pt modelId="{71B0EBCF-A8A4-4EA0-9B6D-54B11A3D835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Listed as FSBO (for sale by owner)</a:t>
          </a:r>
        </a:p>
      </dgm:t>
    </dgm:pt>
    <dgm:pt modelId="{1EE799A9-1B99-41F4-B221-0CFE7673C499}" type="parTrans" cxnId="{D9E0235B-AE59-4321-8F83-D0C4BB5C7F8F}">
      <dgm:prSet/>
      <dgm:spPr/>
      <dgm:t>
        <a:bodyPr/>
        <a:lstStyle/>
        <a:p>
          <a:endParaRPr lang="en-US"/>
        </a:p>
      </dgm:t>
    </dgm:pt>
    <dgm:pt modelId="{D1521573-ADC9-45F9-850F-AF896A8371A5}" type="sibTrans" cxnId="{D9E0235B-AE59-4321-8F83-D0C4BB5C7F8F}">
      <dgm:prSet/>
      <dgm:spPr/>
      <dgm:t>
        <a:bodyPr/>
        <a:lstStyle/>
        <a:p>
          <a:endParaRPr lang="en-US"/>
        </a:p>
      </dgm:t>
    </dgm:pt>
    <dgm:pt modelId="{14CB6EC1-D3FA-4346-9BDB-BC1D39A20A1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Last Price Cut $31k (11/27)</a:t>
          </a:r>
        </a:p>
      </dgm:t>
    </dgm:pt>
    <dgm:pt modelId="{4627ACB5-BFAD-EC4B-9079-A7F2D91B307F}" type="parTrans" cxnId="{F207A139-F4B4-7D4E-B151-E7B667567144}">
      <dgm:prSet/>
      <dgm:spPr/>
      <dgm:t>
        <a:bodyPr/>
        <a:lstStyle/>
        <a:p>
          <a:endParaRPr lang="en-US"/>
        </a:p>
      </dgm:t>
    </dgm:pt>
    <dgm:pt modelId="{426F9767-D690-AE4C-AC76-280666C88AC3}" type="sibTrans" cxnId="{F207A139-F4B4-7D4E-B151-E7B667567144}">
      <dgm:prSet/>
      <dgm:spPr/>
      <dgm:t>
        <a:bodyPr/>
        <a:lstStyle/>
        <a:p>
          <a:endParaRPr lang="en-US"/>
        </a:p>
      </dgm:t>
    </dgm:pt>
    <dgm:pt modelId="{3EC595C4-FC63-4BC6-98BC-519C228D7C1B}" type="pres">
      <dgm:prSet presAssocID="{80843D53-EE9F-4EB1-B662-C91A001EEAFF}" presName="root" presStyleCnt="0">
        <dgm:presLayoutVars>
          <dgm:dir/>
          <dgm:resizeHandles val="exact"/>
        </dgm:presLayoutVars>
      </dgm:prSet>
      <dgm:spPr/>
    </dgm:pt>
    <dgm:pt modelId="{6D2C7BE2-FDAF-4C89-AED4-CB11773E888D}" type="pres">
      <dgm:prSet presAssocID="{3CA4CD0C-97C7-40D3-9340-6940BA063A41}" presName="compNode" presStyleCnt="0"/>
      <dgm:spPr/>
    </dgm:pt>
    <dgm:pt modelId="{11FC6009-23D7-4F10-9FDB-FDBEC518B4C9}" type="pres">
      <dgm:prSet presAssocID="{3CA4CD0C-97C7-40D3-9340-6940BA063A41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6741CD5B-2900-46C8-8BD5-3A734E773AA1}" type="pres">
      <dgm:prSet presAssocID="{3CA4CD0C-97C7-40D3-9340-6940BA063A41}" presName="spaceRect" presStyleCnt="0"/>
      <dgm:spPr/>
    </dgm:pt>
    <dgm:pt modelId="{8B0B85CB-05D6-411A-B51C-0ECEE4CCF0C9}" type="pres">
      <dgm:prSet presAssocID="{3CA4CD0C-97C7-40D3-9340-6940BA063A41}" presName="textRect" presStyleLbl="revTx" presStyleIdx="0" presStyleCnt="5">
        <dgm:presLayoutVars>
          <dgm:chMax val="1"/>
          <dgm:chPref val="1"/>
        </dgm:presLayoutVars>
      </dgm:prSet>
      <dgm:spPr/>
    </dgm:pt>
    <dgm:pt modelId="{CC33906F-F1F5-4FA1-9E2E-D19F1A88B2E4}" type="pres">
      <dgm:prSet presAssocID="{4FEE3879-65C2-4B0C-9FAD-1BB993741EDB}" presName="sibTrans" presStyleCnt="0"/>
      <dgm:spPr/>
    </dgm:pt>
    <dgm:pt modelId="{FC2D3330-A992-4CBF-908B-31FE59D60A2B}" type="pres">
      <dgm:prSet presAssocID="{6A5EE093-440C-40B3-9AFF-CD71268F757A}" presName="compNode" presStyleCnt="0"/>
      <dgm:spPr/>
    </dgm:pt>
    <dgm:pt modelId="{D2CF1874-7A5B-42C8-838E-1DF2C780712F}" type="pres">
      <dgm:prSet presAssocID="{6A5EE093-440C-40B3-9AFF-CD71268F757A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ed"/>
        </a:ext>
      </dgm:extLst>
    </dgm:pt>
    <dgm:pt modelId="{A40577BA-47F9-45C8-B934-7555E22FE07E}" type="pres">
      <dgm:prSet presAssocID="{6A5EE093-440C-40B3-9AFF-CD71268F757A}" presName="spaceRect" presStyleCnt="0"/>
      <dgm:spPr/>
    </dgm:pt>
    <dgm:pt modelId="{71B5ED9C-DE0F-4EE0-B534-CE823ADA308A}" type="pres">
      <dgm:prSet presAssocID="{6A5EE093-440C-40B3-9AFF-CD71268F757A}" presName="textRect" presStyleLbl="revTx" presStyleIdx="1" presStyleCnt="5">
        <dgm:presLayoutVars>
          <dgm:chMax val="1"/>
          <dgm:chPref val="1"/>
        </dgm:presLayoutVars>
      </dgm:prSet>
      <dgm:spPr/>
    </dgm:pt>
    <dgm:pt modelId="{767F9B64-2451-4F33-9A87-CB1EDBF63CD9}" type="pres">
      <dgm:prSet presAssocID="{3F3AF5A6-193B-43BF-9B77-E932CFA09CE2}" presName="sibTrans" presStyleCnt="0"/>
      <dgm:spPr/>
    </dgm:pt>
    <dgm:pt modelId="{5F089D94-5018-4450-9EFD-6FDA999F0A1B}" type="pres">
      <dgm:prSet presAssocID="{A10CF47E-1C93-4CAE-ACAC-15408C6DEC32}" presName="compNode" presStyleCnt="0"/>
      <dgm:spPr/>
    </dgm:pt>
    <dgm:pt modelId="{8DE07724-EAAC-4D22-A58C-D20134E85B8C}" type="pres">
      <dgm:prSet presAssocID="{A10CF47E-1C93-4CAE-ACAC-15408C6DEC32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n"/>
        </a:ext>
      </dgm:extLst>
    </dgm:pt>
    <dgm:pt modelId="{C7912233-92DE-4203-AF85-0EE1CE0F2EA4}" type="pres">
      <dgm:prSet presAssocID="{A10CF47E-1C93-4CAE-ACAC-15408C6DEC32}" presName="spaceRect" presStyleCnt="0"/>
      <dgm:spPr/>
    </dgm:pt>
    <dgm:pt modelId="{CAAE346E-EB58-4FEB-8C41-AA9ED63D7F70}" type="pres">
      <dgm:prSet presAssocID="{A10CF47E-1C93-4CAE-ACAC-15408C6DEC32}" presName="textRect" presStyleLbl="revTx" presStyleIdx="2" presStyleCnt="5">
        <dgm:presLayoutVars>
          <dgm:chMax val="1"/>
          <dgm:chPref val="1"/>
        </dgm:presLayoutVars>
      </dgm:prSet>
      <dgm:spPr/>
    </dgm:pt>
    <dgm:pt modelId="{815BABBA-D1DC-44CA-A08A-8405BC068F04}" type="pres">
      <dgm:prSet presAssocID="{A4585F95-C2A8-4BAA-B901-698DDF042FCE}" presName="sibTrans" presStyleCnt="0"/>
      <dgm:spPr/>
    </dgm:pt>
    <dgm:pt modelId="{BCF98D6F-3E0A-4AA0-A38D-C859582E93E9}" type="pres">
      <dgm:prSet presAssocID="{71B0EBCF-A8A4-4EA0-9B6D-54B11A3D835F}" presName="compNode" presStyleCnt="0"/>
      <dgm:spPr/>
    </dgm:pt>
    <dgm:pt modelId="{E4107A14-4422-4001-ABE1-3F71DF5E9DDB}" type="pres">
      <dgm:prSet presAssocID="{71B0EBCF-A8A4-4EA0-9B6D-54B11A3D835F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iosk"/>
        </a:ext>
      </dgm:extLst>
    </dgm:pt>
    <dgm:pt modelId="{0F0B45FE-B542-42DC-A40F-479EE971A760}" type="pres">
      <dgm:prSet presAssocID="{71B0EBCF-A8A4-4EA0-9B6D-54B11A3D835F}" presName="spaceRect" presStyleCnt="0"/>
      <dgm:spPr/>
    </dgm:pt>
    <dgm:pt modelId="{47492D69-7199-4529-9BFC-DF62EE446845}" type="pres">
      <dgm:prSet presAssocID="{71B0EBCF-A8A4-4EA0-9B6D-54B11A3D835F}" presName="textRect" presStyleLbl="revTx" presStyleIdx="3" presStyleCnt="5">
        <dgm:presLayoutVars>
          <dgm:chMax val="1"/>
          <dgm:chPref val="1"/>
        </dgm:presLayoutVars>
      </dgm:prSet>
      <dgm:spPr/>
    </dgm:pt>
    <dgm:pt modelId="{F1C3E7E1-A85C-FD49-BA57-AD4ADED31CF4}" type="pres">
      <dgm:prSet presAssocID="{D1521573-ADC9-45F9-850F-AF896A8371A5}" presName="sibTrans" presStyleCnt="0"/>
      <dgm:spPr/>
    </dgm:pt>
    <dgm:pt modelId="{8A17359B-F3A4-BD4D-B41B-08B789179F7F}" type="pres">
      <dgm:prSet presAssocID="{14CB6EC1-D3FA-4346-9BDB-BC1D39A20A1F}" presName="compNode" presStyleCnt="0"/>
      <dgm:spPr/>
    </dgm:pt>
    <dgm:pt modelId="{FF5ABA97-4D07-2E49-8E05-DFD6C2A53258}" type="pres">
      <dgm:prSet presAssocID="{14CB6EC1-D3FA-4346-9BDB-BC1D39A20A1F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rrow Down with solid fill"/>
        </a:ext>
      </dgm:extLst>
    </dgm:pt>
    <dgm:pt modelId="{AB7BA9CF-07A9-BC4B-8832-4872E1E9133F}" type="pres">
      <dgm:prSet presAssocID="{14CB6EC1-D3FA-4346-9BDB-BC1D39A20A1F}" presName="spaceRect" presStyleCnt="0"/>
      <dgm:spPr/>
    </dgm:pt>
    <dgm:pt modelId="{61232C0C-62BC-A546-A6D3-E55E93989CCC}" type="pres">
      <dgm:prSet presAssocID="{14CB6EC1-D3FA-4346-9BDB-BC1D39A20A1F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83415226-8245-4A50-A9F3-5B298D79EFE6}" srcId="{80843D53-EE9F-4EB1-B662-C91A001EEAFF}" destId="{6A5EE093-440C-40B3-9AFF-CD71268F757A}" srcOrd="1" destOrd="0" parTransId="{93E7A1F5-5677-415B-9CDF-B91592CAD6FD}" sibTransId="{3F3AF5A6-193B-43BF-9B77-E932CFA09CE2}"/>
    <dgm:cxn modelId="{F207A139-F4B4-7D4E-B151-E7B667567144}" srcId="{80843D53-EE9F-4EB1-B662-C91A001EEAFF}" destId="{14CB6EC1-D3FA-4346-9BDB-BC1D39A20A1F}" srcOrd="4" destOrd="0" parTransId="{4627ACB5-BFAD-EC4B-9079-A7F2D91B307F}" sibTransId="{426F9767-D690-AE4C-AC76-280666C88AC3}"/>
    <dgm:cxn modelId="{4256CF3E-E7D3-EB4A-93FC-335EE8A79763}" type="presOf" srcId="{3CA4CD0C-97C7-40D3-9340-6940BA063A41}" destId="{8B0B85CB-05D6-411A-B51C-0ECEE4CCF0C9}" srcOrd="0" destOrd="0" presId="urn:microsoft.com/office/officeart/2018/2/layout/IconLabelList"/>
    <dgm:cxn modelId="{F3A45143-4900-464E-B8E9-E6659E2FE809}" srcId="{80843D53-EE9F-4EB1-B662-C91A001EEAFF}" destId="{A10CF47E-1C93-4CAE-ACAC-15408C6DEC32}" srcOrd="2" destOrd="0" parTransId="{66948737-DC45-4803-89E9-96E707622E7A}" sibTransId="{A4585F95-C2A8-4BAA-B901-698DDF042FCE}"/>
    <dgm:cxn modelId="{F9AACD48-7560-7243-919C-3C19EDBC798F}" type="presOf" srcId="{A10CF47E-1C93-4CAE-ACAC-15408C6DEC32}" destId="{CAAE346E-EB58-4FEB-8C41-AA9ED63D7F70}" srcOrd="0" destOrd="0" presId="urn:microsoft.com/office/officeart/2018/2/layout/IconLabelList"/>
    <dgm:cxn modelId="{77E4614C-FE85-0F40-BD48-D1F44C80414D}" type="presOf" srcId="{71B0EBCF-A8A4-4EA0-9B6D-54B11A3D835F}" destId="{47492D69-7199-4529-9BFC-DF62EE446845}" srcOrd="0" destOrd="0" presId="urn:microsoft.com/office/officeart/2018/2/layout/IconLabelList"/>
    <dgm:cxn modelId="{D9E0235B-AE59-4321-8F83-D0C4BB5C7F8F}" srcId="{80843D53-EE9F-4EB1-B662-C91A001EEAFF}" destId="{71B0EBCF-A8A4-4EA0-9B6D-54B11A3D835F}" srcOrd="3" destOrd="0" parTransId="{1EE799A9-1B99-41F4-B221-0CFE7673C499}" sibTransId="{D1521573-ADC9-45F9-850F-AF896A8371A5}"/>
    <dgm:cxn modelId="{6A30568A-DAAA-CB4E-BF55-A8A31FD790C1}" type="presOf" srcId="{6A5EE093-440C-40B3-9AFF-CD71268F757A}" destId="{71B5ED9C-DE0F-4EE0-B534-CE823ADA308A}" srcOrd="0" destOrd="0" presId="urn:microsoft.com/office/officeart/2018/2/layout/IconLabelList"/>
    <dgm:cxn modelId="{481C47A0-10EC-4540-9291-D487D98EAFB3}" srcId="{80843D53-EE9F-4EB1-B662-C91A001EEAFF}" destId="{3CA4CD0C-97C7-40D3-9340-6940BA063A41}" srcOrd="0" destOrd="0" parTransId="{A77F80FB-7552-4D7D-88B8-C26F868BDC70}" sibTransId="{4FEE3879-65C2-4B0C-9FAD-1BB993741EDB}"/>
    <dgm:cxn modelId="{A59A08C2-61FF-2B49-A2FC-2437DE125ADA}" type="presOf" srcId="{14CB6EC1-D3FA-4346-9BDB-BC1D39A20A1F}" destId="{61232C0C-62BC-A546-A6D3-E55E93989CCC}" srcOrd="0" destOrd="0" presId="urn:microsoft.com/office/officeart/2018/2/layout/IconLabelList"/>
    <dgm:cxn modelId="{EAFB5CDE-32AE-4E67-9CA9-C66F49E44545}" type="presOf" srcId="{80843D53-EE9F-4EB1-B662-C91A001EEAFF}" destId="{3EC595C4-FC63-4BC6-98BC-519C228D7C1B}" srcOrd="0" destOrd="0" presId="urn:microsoft.com/office/officeart/2018/2/layout/IconLabelList"/>
    <dgm:cxn modelId="{5661A76C-F945-BD4E-A3A9-26B534B2C3AB}" type="presParOf" srcId="{3EC595C4-FC63-4BC6-98BC-519C228D7C1B}" destId="{6D2C7BE2-FDAF-4C89-AED4-CB11773E888D}" srcOrd="0" destOrd="0" presId="urn:microsoft.com/office/officeart/2018/2/layout/IconLabelList"/>
    <dgm:cxn modelId="{DB29DFBE-E22B-5041-B66F-D50EFA9F9801}" type="presParOf" srcId="{6D2C7BE2-FDAF-4C89-AED4-CB11773E888D}" destId="{11FC6009-23D7-4F10-9FDB-FDBEC518B4C9}" srcOrd="0" destOrd="0" presId="urn:microsoft.com/office/officeart/2018/2/layout/IconLabelList"/>
    <dgm:cxn modelId="{9EEED477-A3AB-174E-B9FE-0AC70934535C}" type="presParOf" srcId="{6D2C7BE2-FDAF-4C89-AED4-CB11773E888D}" destId="{6741CD5B-2900-46C8-8BD5-3A734E773AA1}" srcOrd="1" destOrd="0" presId="urn:microsoft.com/office/officeart/2018/2/layout/IconLabelList"/>
    <dgm:cxn modelId="{55109AF1-C06A-2C40-A4D4-59947E58B87C}" type="presParOf" srcId="{6D2C7BE2-FDAF-4C89-AED4-CB11773E888D}" destId="{8B0B85CB-05D6-411A-B51C-0ECEE4CCF0C9}" srcOrd="2" destOrd="0" presId="urn:microsoft.com/office/officeart/2018/2/layout/IconLabelList"/>
    <dgm:cxn modelId="{1039049F-CCF4-B642-BD41-E273BDE42EBB}" type="presParOf" srcId="{3EC595C4-FC63-4BC6-98BC-519C228D7C1B}" destId="{CC33906F-F1F5-4FA1-9E2E-D19F1A88B2E4}" srcOrd="1" destOrd="0" presId="urn:microsoft.com/office/officeart/2018/2/layout/IconLabelList"/>
    <dgm:cxn modelId="{35B5C614-836D-5046-8F2E-3EA08A9EAAA2}" type="presParOf" srcId="{3EC595C4-FC63-4BC6-98BC-519C228D7C1B}" destId="{FC2D3330-A992-4CBF-908B-31FE59D60A2B}" srcOrd="2" destOrd="0" presId="urn:microsoft.com/office/officeart/2018/2/layout/IconLabelList"/>
    <dgm:cxn modelId="{117B193D-2ADF-6943-A38B-7F47933FF039}" type="presParOf" srcId="{FC2D3330-A992-4CBF-908B-31FE59D60A2B}" destId="{D2CF1874-7A5B-42C8-838E-1DF2C780712F}" srcOrd="0" destOrd="0" presId="urn:microsoft.com/office/officeart/2018/2/layout/IconLabelList"/>
    <dgm:cxn modelId="{1BA0B9B8-D8AF-394F-A6D4-FF38400EFFE1}" type="presParOf" srcId="{FC2D3330-A992-4CBF-908B-31FE59D60A2B}" destId="{A40577BA-47F9-45C8-B934-7555E22FE07E}" srcOrd="1" destOrd="0" presId="urn:microsoft.com/office/officeart/2018/2/layout/IconLabelList"/>
    <dgm:cxn modelId="{23428EE9-1817-8A4C-8ACB-B9E10CBB40D4}" type="presParOf" srcId="{FC2D3330-A992-4CBF-908B-31FE59D60A2B}" destId="{71B5ED9C-DE0F-4EE0-B534-CE823ADA308A}" srcOrd="2" destOrd="0" presId="urn:microsoft.com/office/officeart/2018/2/layout/IconLabelList"/>
    <dgm:cxn modelId="{51063814-6D8E-DA47-9669-3621717E54A4}" type="presParOf" srcId="{3EC595C4-FC63-4BC6-98BC-519C228D7C1B}" destId="{767F9B64-2451-4F33-9A87-CB1EDBF63CD9}" srcOrd="3" destOrd="0" presId="urn:microsoft.com/office/officeart/2018/2/layout/IconLabelList"/>
    <dgm:cxn modelId="{D7818224-E73E-EF43-8845-61BF07E874FF}" type="presParOf" srcId="{3EC595C4-FC63-4BC6-98BC-519C228D7C1B}" destId="{5F089D94-5018-4450-9EFD-6FDA999F0A1B}" srcOrd="4" destOrd="0" presId="urn:microsoft.com/office/officeart/2018/2/layout/IconLabelList"/>
    <dgm:cxn modelId="{7DB2F81C-28AC-E348-857F-00866E33ADFF}" type="presParOf" srcId="{5F089D94-5018-4450-9EFD-6FDA999F0A1B}" destId="{8DE07724-EAAC-4D22-A58C-D20134E85B8C}" srcOrd="0" destOrd="0" presId="urn:microsoft.com/office/officeart/2018/2/layout/IconLabelList"/>
    <dgm:cxn modelId="{69FE26C3-A20E-CD45-AB5E-6278741F51F8}" type="presParOf" srcId="{5F089D94-5018-4450-9EFD-6FDA999F0A1B}" destId="{C7912233-92DE-4203-AF85-0EE1CE0F2EA4}" srcOrd="1" destOrd="0" presId="urn:microsoft.com/office/officeart/2018/2/layout/IconLabelList"/>
    <dgm:cxn modelId="{01F3A00C-0609-AB46-94E7-C0525C0C8C0B}" type="presParOf" srcId="{5F089D94-5018-4450-9EFD-6FDA999F0A1B}" destId="{CAAE346E-EB58-4FEB-8C41-AA9ED63D7F70}" srcOrd="2" destOrd="0" presId="urn:microsoft.com/office/officeart/2018/2/layout/IconLabelList"/>
    <dgm:cxn modelId="{34C77634-F3A5-6549-8EA9-C25DED6E85C5}" type="presParOf" srcId="{3EC595C4-FC63-4BC6-98BC-519C228D7C1B}" destId="{815BABBA-D1DC-44CA-A08A-8405BC068F04}" srcOrd="5" destOrd="0" presId="urn:microsoft.com/office/officeart/2018/2/layout/IconLabelList"/>
    <dgm:cxn modelId="{A8233DA6-A35A-ED41-AD03-8F8A5B4BAC26}" type="presParOf" srcId="{3EC595C4-FC63-4BC6-98BC-519C228D7C1B}" destId="{BCF98D6F-3E0A-4AA0-A38D-C859582E93E9}" srcOrd="6" destOrd="0" presId="urn:microsoft.com/office/officeart/2018/2/layout/IconLabelList"/>
    <dgm:cxn modelId="{02E10FFC-32CB-4946-A72F-9BCE556D2542}" type="presParOf" srcId="{BCF98D6F-3E0A-4AA0-A38D-C859582E93E9}" destId="{E4107A14-4422-4001-ABE1-3F71DF5E9DDB}" srcOrd="0" destOrd="0" presId="urn:microsoft.com/office/officeart/2018/2/layout/IconLabelList"/>
    <dgm:cxn modelId="{04FFB91D-E215-DA4F-B1C9-314ECF2EBAC9}" type="presParOf" srcId="{BCF98D6F-3E0A-4AA0-A38D-C859582E93E9}" destId="{0F0B45FE-B542-42DC-A40F-479EE971A760}" srcOrd="1" destOrd="0" presId="urn:microsoft.com/office/officeart/2018/2/layout/IconLabelList"/>
    <dgm:cxn modelId="{F38CB8DF-B1C1-0A49-B898-B17568615899}" type="presParOf" srcId="{BCF98D6F-3E0A-4AA0-A38D-C859582E93E9}" destId="{47492D69-7199-4529-9BFC-DF62EE446845}" srcOrd="2" destOrd="0" presId="urn:microsoft.com/office/officeart/2018/2/layout/IconLabelList"/>
    <dgm:cxn modelId="{2FEAF7A5-B72C-0B4F-9CF9-6E2370BFC560}" type="presParOf" srcId="{3EC595C4-FC63-4BC6-98BC-519C228D7C1B}" destId="{F1C3E7E1-A85C-FD49-BA57-AD4ADED31CF4}" srcOrd="7" destOrd="0" presId="urn:microsoft.com/office/officeart/2018/2/layout/IconLabelList"/>
    <dgm:cxn modelId="{CB0A3C3C-10C4-474F-929A-1B135697FC5E}" type="presParOf" srcId="{3EC595C4-FC63-4BC6-98BC-519C228D7C1B}" destId="{8A17359B-F3A4-BD4D-B41B-08B789179F7F}" srcOrd="8" destOrd="0" presId="urn:microsoft.com/office/officeart/2018/2/layout/IconLabelList"/>
    <dgm:cxn modelId="{37E6160A-5B77-B545-820C-B67CC1257747}" type="presParOf" srcId="{8A17359B-F3A4-BD4D-B41B-08B789179F7F}" destId="{FF5ABA97-4D07-2E49-8E05-DFD6C2A53258}" srcOrd="0" destOrd="0" presId="urn:microsoft.com/office/officeart/2018/2/layout/IconLabelList"/>
    <dgm:cxn modelId="{CF2345F9-C363-6B43-A8EE-458D3D466E69}" type="presParOf" srcId="{8A17359B-F3A4-BD4D-B41B-08B789179F7F}" destId="{AB7BA9CF-07A9-BC4B-8832-4872E1E9133F}" srcOrd="1" destOrd="0" presId="urn:microsoft.com/office/officeart/2018/2/layout/IconLabelList"/>
    <dgm:cxn modelId="{67A3994E-D8D0-EC48-BD21-7913544425D2}" type="presParOf" srcId="{8A17359B-F3A4-BD4D-B41B-08B789179F7F}" destId="{61232C0C-62BC-A546-A6D3-E55E93989CCC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FC6009-23D7-4F10-9FDB-FDBEC518B4C9}">
      <dsp:nvSpPr>
        <dsp:cNvPr id="0" name=""/>
        <dsp:cNvSpPr/>
      </dsp:nvSpPr>
      <dsp:spPr>
        <a:xfrm>
          <a:off x="553541" y="210706"/>
          <a:ext cx="651005" cy="65100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0B85CB-05D6-411A-B51C-0ECEE4CCF0C9}">
      <dsp:nvSpPr>
        <dsp:cNvPr id="0" name=""/>
        <dsp:cNvSpPr/>
      </dsp:nvSpPr>
      <dsp:spPr>
        <a:xfrm>
          <a:off x="155705" y="1082787"/>
          <a:ext cx="1446679" cy="578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Seller asking: $159,000</a:t>
          </a:r>
        </a:p>
      </dsp:txBody>
      <dsp:txXfrm>
        <a:off x="155705" y="1082787"/>
        <a:ext cx="1446679" cy="578671"/>
      </dsp:txXfrm>
    </dsp:sp>
    <dsp:sp modelId="{D2CF1874-7A5B-42C8-838E-1DF2C780712F}">
      <dsp:nvSpPr>
        <dsp:cNvPr id="0" name=""/>
        <dsp:cNvSpPr/>
      </dsp:nvSpPr>
      <dsp:spPr>
        <a:xfrm>
          <a:off x="2253390" y="210706"/>
          <a:ext cx="651005" cy="65100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B5ED9C-DE0F-4EE0-B534-CE823ADA308A}">
      <dsp:nvSpPr>
        <dsp:cNvPr id="0" name=""/>
        <dsp:cNvSpPr/>
      </dsp:nvSpPr>
      <dsp:spPr>
        <a:xfrm>
          <a:off x="1855553" y="1082787"/>
          <a:ext cx="1446679" cy="578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2 bed / 2 bath / 1,192 sqft</a:t>
          </a:r>
        </a:p>
      </dsp:txBody>
      <dsp:txXfrm>
        <a:off x="1855553" y="1082787"/>
        <a:ext cx="1446679" cy="578671"/>
      </dsp:txXfrm>
    </dsp:sp>
    <dsp:sp modelId="{8DE07724-EAAC-4D22-A58C-D20134E85B8C}">
      <dsp:nvSpPr>
        <dsp:cNvPr id="0" name=""/>
        <dsp:cNvSpPr/>
      </dsp:nvSpPr>
      <dsp:spPr>
        <a:xfrm>
          <a:off x="3953239" y="210706"/>
          <a:ext cx="651005" cy="65100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AE346E-EB58-4FEB-8C41-AA9ED63D7F70}">
      <dsp:nvSpPr>
        <dsp:cNvPr id="0" name=""/>
        <dsp:cNvSpPr/>
      </dsp:nvSpPr>
      <dsp:spPr>
        <a:xfrm>
          <a:off x="3555402" y="1082787"/>
          <a:ext cx="1446679" cy="578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On Zillow for 61 days</a:t>
          </a:r>
        </a:p>
      </dsp:txBody>
      <dsp:txXfrm>
        <a:off x="3555402" y="1082787"/>
        <a:ext cx="1446679" cy="578671"/>
      </dsp:txXfrm>
    </dsp:sp>
    <dsp:sp modelId="{E4107A14-4422-4001-ABE1-3F71DF5E9DDB}">
      <dsp:nvSpPr>
        <dsp:cNvPr id="0" name=""/>
        <dsp:cNvSpPr/>
      </dsp:nvSpPr>
      <dsp:spPr>
        <a:xfrm>
          <a:off x="1403466" y="2023128"/>
          <a:ext cx="651005" cy="65100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492D69-7199-4529-9BFC-DF62EE446845}">
      <dsp:nvSpPr>
        <dsp:cNvPr id="0" name=""/>
        <dsp:cNvSpPr/>
      </dsp:nvSpPr>
      <dsp:spPr>
        <a:xfrm>
          <a:off x="1005629" y="2895210"/>
          <a:ext cx="1446679" cy="578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Listed as FSBO (for sale by owner)</a:t>
          </a:r>
        </a:p>
      </dsp:txBody>
      <dsp:txXfrm>
        <a:off x="1005629" y="2895210"/>
        <a:ext cx="1446679" cy="578671"/>
      </dsp:txXfrm>
    </dsp:sp>
    <dsp:sp modelId="{FF5ABA97-4D07-2E49-8E05-DFD6C2A53258}">
      <dsp:nvSpPr>
        <dsp:cNvPr id="0" name=""/>
        <dsp:cNvSpPr/>
      </dsp:nvSpPr>
      <dsp:spPr>
        <a:xfrm>
          <a:off x="3103314" y="2023128"/>
          <a:ext cx="651005" cy="65100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232C0C-62BC-A546-A6D3-E55E93989CCC}">
      <dsp:nvSpPr>
        <dsp:cNvPr id="0" name=""/>
        <dsp:cNvSpPr/>
      </dsp:nvSpPr>
      <dsp:spPr>
        <a:xfrm>
          <a:off x="2705477" y="2895210"/>
          <a:ext cx="1446679" cy="578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Last Price Cut $31k (11/27)</a:t>
          </a:r>
        </a:p>
      </dsp:txBody>
      <dsp:txXfrm>
        <a:off x="2705477" y="2895210"/>
        <a:ext cx="1446679" cy="5786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63786-2111-AB46-AA56-53A13EAE7D8F}" type="datetimeFigureOut">
              <a:rPr lang="en-US" smtClean="0"/>
              <a:t>1/21/24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2F7E1B-C7D1-464E-B718-2BA9FCC01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71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F7E1B-C7D1-464E-B718-2BA9FCC018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620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F7E1B-C7D1-464E-B718-2BA9FCC018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612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F7E1B-C7D1-464E-B718-2BA9FCC018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47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28A4C-A5AC-80BC-7216-7B0B10C33E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C6D0E2-B63E-C3BB-2E85-D7A133E80B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D26F6-A1C0-9B4D-70B7-BDA052B9F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E2309-EBC3-C44B-8BD0-2CD8A57F5F68}" type="datetimeFigureOut">
              <a:rPr lang="en-US" smtClean="0"/>
              <a:t>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5DC2E-7449-1EDE-2390-76890D56B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A55C1-0461-4800-BDE7-7072E91CD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B1621-5303-2047-8EE8-4239569B3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547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9A920-E489-556E-A8B0-8E4942D4C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90DC2-2B3B-6027-3E14-26DF4C8203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B0165-CAE2-CCC2-4F1A-379796AFF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E2309-EBC3-C44B-8BD0-2CD8A57F5F68}" type="datetimeFigureOut">
              <a:rPr lang="en-US" smtClean="0"/>
              <a:t>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E41D3B-6A74-9F9B-60DD-D9D28C0AD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C39FE-E241-8888-9FFD-4E64CC4AA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B1621-5303-2047-8EE8-4239569B3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690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E9561F-8916-13E2-F7DF-94583BBACD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7A8CB4-AC1B-B95F-F96D-55A7347493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6B1125-48BB-03C3-576C-2A13DE8B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E2309-EBC3-C44B-8BD0-2CD8A57F5F68}" type="datetimeFigureOut">
              <a:rPr lang="en-US" smtClean="0"/>
              <a:t>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62209-7696-FAAC-C73C-EC72131A3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7881D-5CB7-4EF6-747C-3F335556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B1621-5303-2047-8EE8-4239569B3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902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7B923-1872-390B-8290-65A061C79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BF8634-E299-4A89-27B7-DC71AB2699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45246-EACD-924B-ADE9-C4F99D6A8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E2309-EBC3-C44B-8BD0-2CD8A57F5F68}" type="datetimeFigureOut">
              <a:rPr lang="en-US" smtClean="0"/>
              <a:t>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76D207-DEDA-EDD2-5343-42A189ACE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B216A-8A2E-BD0E-08DD-9BC015385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B1621-5303-2047-8EE8-4239569B3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900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48EDC-5A5E-E606-A919-8C4DAF378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139D7-933F-2BAE-C02E-2CA2FC95C0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3F24A-01C4-F1AF-5388-714C03787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E2309-EBC3-C44B-8BD0-2CD8A57F5F68}" type="datetimeFigureOut">
              <a:rPr lang="en-US" smtClean="0"/>
              <a:t>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575AC-7D10-F6CB-D134-02FDF217B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33D28-00A2-9F93-68F5-C1AD6AF28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B1621-5303-2047-8EE8-4239569B3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649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E27FD-8354-FEF5-480D-187CA7265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F77775-7D64-A476-F633-CA28CC3E7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E420E-929B-1BB2-F51E-141953DBD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E2309-EBC3-C44B-8BD0-2CD8A57F5F68}" type="datetimeFigureOut">
              <a:rPr lang="en-US" smtClean="0"/>
              <a:t>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E5A70-F330-032A-87D2-FCFD9E158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DF376-AD03-BE15-B2B2-7AC07BE77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B1621-5303-2047-8EE8-4239569B3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309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4B036-C09E-8582-7799-8327B76FB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A13F4-49EC-6F4A-7224-02BC6BE752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4195C6-A83E-8136-EFB5-0A13D02BC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48B6BE-94EF-C2F3-F776-E75A851CE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E2309-EBC3-C44B-8BD0-2CD8A57F5F68}" type="datetimeFigureOut">
              <a:rPr lang="en-US" smtClean="0"/>
              <a:t>1/21/24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1C9D07-D829-956B-D017-A654E34B7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90764F-73DD-B3DA-A9E6-4A33E4B9D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B1621-5303-2047-8EE8-4239569B3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16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6A770-BF93-825A-B8D0-2EB2E9B8A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A7B386-4B15-FC0D-58C4-B6E4DBF683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77B98-6C40-9DD3-F8E2-5F0D8600D9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1A21D9-44FE-735B-D822-B20D41B45E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EFC906-1A50-D90A-38C9-46976CCA70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2C5688-A93D-CDA5-9A6F-C656255A0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E2309-EBC3-C44B-8BD0-2CD8A57F5F68}" type="datetimeFigureOut">
              <a:rPr lang="en-US" smtClean="0"/>
              <a:t>1/21/24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1B88FA-FB0E-A090-916E-0D47E775C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7B2A0-F35A-3382-24BF-2EA850D10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B1621-5303-2047-8EE8-4239569B3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083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3BD40-56F3-EB5B-E99F-5E02F56E1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073250-F987-540B-AF4C-204076F1E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E2309-EBC3-C44B-8BD0-2CD8A57F5F68}" type="datetimeFigureOut">
              <a:rPr lang="en-US" smtClean="0"/>
              <a:t>1/21/24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E0AD9-E118-AF6D-39FF-DD464B622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8038F-16F0-503D-6E4C-82921A74E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B1621-5303-2047-8EE8-4239569B3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423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E7DBAC-E0DA-F15B-3E26-7FCD7FDDF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E2309-EBC3-C44B-8BD0-2CD8A57F5F68}" type="datetimeFigureOut">
              <a:rPr lang="en-US" smtClean="0"/>
              <a:t>1/21/24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91E658-7EE4-6A10-02B6-80C9A21FC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13E494-6C69-A03D-94AE-507F31FCA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B1621-5303-2047-8EE8-4239569B3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598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D28C9-68FB-2224-0413-20A8936DE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6D2F1-6BD9-646E-0375-D671A215E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222946-77A5-F5AF-6252-3A5FDD57ED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9CFAFA-2D74-15B8-027A-73282181B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E2309-EBC3-C44B-8BD0-2CD8A57F5F68}" type="datetimeFigureOut">
              <a:rPr lang="en-US" smtClean="0"/>
              <a:t>1/21/24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05E203-5466-6E64-2E12-B0C93A91A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E1F9D1-7D81-2680-EEB5-E501D6512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B1621-5303-2047-8EE8-4239569B3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8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F697E-89A3-24DF-2439-01FBC73A9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3D9D13-DBF1-B86C-D209-2659E0B310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6FDF46-B10C-3B08-0BB8-8669687AD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DCAC6-E29D-1FFD-025F-55FA9E0E4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E2309-EBC3-C44B-8BD0-2CD8A57F5F68}" type="datetimeFigureOut">
              <a:rPr lang="en-US" smtClean="0"/>
              <a:t>1/21/24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092B8D-0A36-CF8F-A550-8DD69D933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1A38A-B997-AB73-F4E9-17C016D0C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B1621-5303-2047-8EE8-4239569B3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686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AAE930-8A7E-1FA0-3C42-451C3CF24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758927-F20D-AF68-CC50-A20700BC2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4368F2-30B5-0864-5258-C17DCBAE19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E2309-EBC3-C44B-8BD0-2CD8A57F5F68}" type="datetimeFigureOut">
              <a:rPr lang="en-US" smtClean="0"/>
              <a:t>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53EA6D-1030-9256-A8D3-1C8F17A80F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244C7-2F60-429C-E08B-860128EEAC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B1621-5303-2047-8EE8-4239569B3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101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Houses in a subdivision">
            <a:extLst>
              <a:ext uri="{FF2B5EF4-FFF2-40B4-BE49-F238E27FC236}">
                <a16:creationId xmlns:a16="http://schemas.microsoft.com/office/drawing/2014/main" id="{51A41E34-3218-56CC-97F7-0AECCD02E0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28" r="-1" b="-1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978ED4-5536-68DD-32B6-87C6220836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en-US" sz="4800" b="1" dirty="0"/>
              <a:t>REAL ESTATE WHOLESALING</a:t>
            </a:r>
            <a:br>
              <a:rPr lang="en-US" sz="4800" b="1" dirty="0"/>
            </a:br>
            <a:r>
              <a:rPr lang="en-US" sz="4800" b="1" dirty="0"/>
              <a:t>ANALYSIS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26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9CF997-29C1-3C22-E5A1-5C323BB69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1" y="1591004"/>
            <a:ext cx="10315575" cy="82391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OFFER + Negotiating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5EA13E-081C-7FDF-1620-C013C696A695}"/>
              </a:ext>
            </a:extLst>
          </p:cNvPr>
          <p:cNvSpPr txBox="1"/>
          <p:nvPr/>
        </p:nvSpPr>
        <p:spPr>
          <a:xfrm>
            <a:off x="836612" y="577516"/>
            <a:ext cx="5157787" cy="92333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DEAL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E888E3-6D2B-F936-D24C-BDC1B341B238}"/>
              </a:ext>
            </a:extLst>
          </p:cNvPr>
          <p:cNvSpPr txBox="1"/>
          <p:nvPr/>
        </p:nvSpPr>
        <p:spPr>
          <a:xfrm>
            <a:off x="5994399" y="577516"/>
            <a:ext cx="5157787" cy="92333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NO DEAL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6B9D2E0-44C3-F510-1FA0-EA9BEE9382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94398" y="2657475"/>
            <a:ext cx="5872438" cy="2401542"/>
          </a:xfrm>
        </p:spPr>
        <p:txBody>
          <a:bodyPr/>
          <a:lstStyle/>
          <a:p>
            <a:pPr marL="514350" indent="-514350" algn="ctr">
              <a:buFont typeface="+mj-lt"/>
              <a:buAutoNum type="arabicPeriod"/>
            </a:pPr>
            <a:r>
              <a:rPr lang="en-US" dirty="0"/>
              <a:t>$36,000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US" dirty="0"/>
              <a:t>$41,000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US" dirty="0">
                <a:highlight>
                  <a:srgbClr val="FFFF00"/>
                </a:highlight>
              </a:rPr>
              <a:t>$46,000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US" dirty="0"/>
              <a:t>$51,000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9B2253E1-9EBC-FAD1-D3AD-B6A9F3BCD0F2}"/>
              </a:ext>
            </a:extLst>
          </p:cNvPr>
          <p:cNvSpPr txBox="1">
            <a:spLocks/>
          </p:cNvSpPr>
          <p:nvPr/>
        </p:nvSpPr>
        <p:spPr>
          <a:xfrm>
            <a:off x="375962" y="2657475"/>
            <a:ext cx="5872438" cy="36845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Seller Asking = $159,000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ARV $140,000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Investor Rule 70% = $42,000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Repairs = $42,000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---------------------------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Buyer Purchase = $56,000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Wholesale Fee = $10,000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-------------------------------------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MAO = $46,000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49447B-D4C9-529B-3071-1C3CCDAFF21A}"/>
              </a:ext>
            </a:extLst>
          </p:cNvPr>
          <p:cNvSpPr txBox="1"/>
          <p:nvPr/>
        </p:nvSpPr>
        <p:spPr>
          <a:xfrm>
            <a:off x="6639647" y="5692426"/>
            <a:ext cx="4581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WHOLESALE FEE = $5,000</a:t>
            </a:r>
          </a:p>
        </p:txBody>
      </p:sp>
    </p:spTree>
    <p:extLst>
      <p:ext uri="{BB962C8B-B14F-4D97-AF65-F5344CB8AC3E}">
        <p14:creationId xmlns:p14="http://schemas.microsoft.com/office/powerpoint/2010/main" val="279331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F3E416D2-D994-4F7A-8F62-B28B11BE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Figures of houses in different position and sizes">
            <a:extLst>
              <a:ext uri="{FF2B5EF4-FFF2-40B4-BE49-F238E27FC236}">
                <a16:creationId xmlns:a16="http://schemas.microsoft.com/office/drawing/2014/main" id="{9B59A7B9-96FF-6075-AA5A-27608C14F1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"/>
          <a:stretch/>
        </p:blipFill>
        <p:spPr>
          <a:xfrm>
            <a:off x="3048" y="0"/>
            <a:ext cx="12188952" cy="6857990"/>
          </a:xfrm>
          <a:prstGeom prst="rect">
            <a:avLst/>
          </a:prstGeom>
        </p:spPr>
      </p:pic>
      <p:sp>
        <p:nvSpPr>
          <p:cNvPr id="29" name="Freeform: Shape 21">
            <a:extLst>
              <a:ext uri="{FF2B5EF4-FFF2-40B4-BE49-F238E27FC236}">
                <a16:creationId xmlns:a16="http://schemas.microsoft.com/office/drawing/2014/main" id="{FB27C166-470E-467E-9E9E-E235EEF3C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824691" y="0"/>
            <a:ext cx="7365784" cy="6858000"/>
          </a:xfrm>
          <a:custGeom>
            <a:avLst/>
            <a:gdLst>
              <a:gd name="connsiteX0" fmla="*/ 5742761 w 7365784"/>
              <a:gd name="connsiteY0" fmla="*/ 0 h 6858000"/>
              <a:gd name="connsiteX1" fmla="*/ 3076369 w 7365784"/>
              <a:gd name="connsiteY1" fmla="*/ 0 h 6858000"/>
              <a:gd name="connsiteX2" fmla="*/ 1949196 w 7365784"/>
              <a:gd name="connsiteY2" fmla="*/ 0 h 6858000"/>
              <a:gd name="connsiteX3" fmla="*/ 1583228 w 7365784"/>
              <a:gd name="connsiteY3" fmla="*/ 0 h 6858000"/>
              <a:gd name="connsiteX4" fmla="*/ 1457787 w 7365784"/>
              <a:gd name="connsiteY4" fmla="*/ 0 h 6858000"/>
              <a:gd name="connsiteX5" fmla="*/ 1445578 w 7365784"/>
              <a:gd name="connsiteY5" fmla="*/ 0 h 6858000"/>
              <a:gd name="connsiteX6" fmla="*/ 571708 w 7365784"/>
              <a:gd name="connsiteY6" fmla="*/ 0 h 6858000"/>
              <a:gd name="connsiteX7" fmla="*/ 237757 w 7365784"/>
              <a:gd name="connsiteY7" fmla="*/ 0 h 6858000"/>
              <a:gd name="connsiteX8" fmla="*/ 205161 w 7365784"/>
              <a:gd name="connsiteY8" fmla="*/ 0 h 6858000"/>
              <a:gd name="connsiteX9" fmla="*/ 0 w 7365784"/>
              <a:gd name="connsiteY9" fmla="*/ 0 h 6858000"/>
              <a:gd name="connsiteX10" fmla="*/ 0 w 7365784"/>
              <a:gd name="connsiteY10" fmla="*/ 6858000 h 6858000"/>
              <a:gd name="connsiteX11" fmla="*/ 205161 w 7365784"/>
              <a:gd name="connsiteY11" fmla="*/ 6858000 h 6858000"/>
              <a:gd name="connsiteX12" fmla="*/ 237757 w 7365784"/>
              <a:gd name="connsiteY12" fmla="*/ 6858000 h 6858000"/>
              <a:gd name="connsiteX13" fmla="*/ 571708 w 7365784"/>
              <a:gd name="connsiteY13" fmla="*/ 6858000 h 6858000"/>
              <a:gd name="connsiteX14" fmla="*/ 1274834 w 7365784"/>
              <a:gd name="connsiteY14" fmla="*/ 6858000 h 6858000"/>
              <a:gd name="connsiteX15" fmla="*/ 1445578 w 7365784"/>
              <a:gd name="connsiteY15" fmla="*/ 6858000 h 6858000"/>
              <a:gd name="connsiteX16" fmla="*/ 1457787 w 7365784"/>
              <a:gd name="connsiteY16" fmla="*/ 6858000 h 6858000"/>
              <a:gd name="connsiteX17" fmla="*/ 1949196 w 7365784"/>
              <a:gd name="connsiteY17" fmla="*/ 6858000 h 6858000"/>
              <a:gd name="connsiteX18" fmla="*/ 3076369 w 7365784"/>
              <a:gd name="connsiteY18" fmla="*/ 6858000 h 6858000"/>
              <a:gd name="connsiteX19" fmla="*/ 4863030 w 7365784"/>
              <a:gd name="connsiteY19" fmla="*/ 6858000 h 6858000"/>
              <a:gd name="connsiteX20" fmla="*/ 4974786 w 7365784"/>
              <a:gd name="connsiteY20" fmla="*/ 6780599 h 6858000"/>
              <a:gd name="connsiteX21" fmla="*/ 5491434 w 7365784"/>
              <a:gd name="connsiteY21" fmla="*/ 6374814 h 6858000"/>
              <a:gd name="connsiteX22" fmla="*/ 7365784 w 7365784"/>
              <a:gd name="connsiteY22" fmla="*/ 3621656 h 6858000"/>
              <a:gd name="connsiteX23" fmla="*/ 5764885 w 7365784"/>
              <a:gd name="connsiteY23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65784" h="6858000">
                <a:moveTo>
                  <a:pt x="5742761" y="0"/>
                </a:moveTo>
                <a:lnTo>
                  <a:pt x="3076369" y="0"/>
                </a:lnTo>
                <a:lnTo>
                  <a:pt x="1949196" y="0"/>
                </a:lnTo>
                <a:lnTo>
                  <a:pt x="1583228" y="0"/>
                </a:lnTo>
                <a:lnTo>
                  <a:pt x="1457787" y="0"/>
                </a:lnTo>
                <a:lnTo>
                  <a:pt x="1445578" y="0"/>
                </a:lnTo>
                <a:lnTo>
                  <a:pt x="571708" y="0"/>
                </a:lnTo>
                <a:lnTo>
                  <a:pt x="237757" y="0"/>
                </a:lnTo>
                <a:lnTo>
                  <a:pt x="205161" y="0"/>
                </a:lnTo>
                <a:lnTo>
                  <a:pt x="0" y="0"/>
                </a:lnTo>
                <a:lnTo>
                  <a:pt x="0" y="6858000"/>
                </a:lnTo>
                <a:lnTo>
                  <a:pt x="205161" y="6858000"/>
                </a:lnTo>
                <a:lnTo>
                  <a:pt x="237757" y="6858000"/>
                </a:lnTo>
                <a:lnTo>
                  <a:pt x="571708" y="6858000"/>
                </a:lnTo>
                <a:lnTo>
                  <a:pt x="1274834" y="6858000"/>
                </a:lnTo>
                <a:lnTo>
                  <a:pt x="1445578" y="6858000"/>
                </a:lnTo>
                <a:lnTo>
                  <a:pt x="1457787" y="6858000"/>
                </a:lnTo>
                <a:lnTo>
                  <a:pt x="1949196" y="6858000"/>
                </a:lnTo>
                <a:lnTo>
                  <a:pt x="3076369" y="6858000"/>
                </a:lnTo>
                <a:lnTo>
                  <a:pt x="4863030" y="6858000"/>
                </a:lnTo>
                <a:lnTo>
                  <a:pt x="4974786" y="6780599"/>
                </a:lnTo>
                <a:cubicBezTo>
                  <a:pt x="5148604" y="6653108"/>
                  <a:pt x="5319231" y="6515397"/>
                  <a:pt x="5491434" y="6374814"/>
                </a:cubicBezTo>
                <a:cubicBezTo>
                  <a:pt x="6437059" y="5602839"/>
                  <a:pt x="7365784" y="4969131"/>
                  <a:pt x="7365784" y="3621656"/>
                </a:cubicBezTo>
                <a:cubicBezTo>
                  <a:pt x="7365784" y="2093192"/>
                  <a:pt x="6792048" y="754641"/>
                  <a:pt x="576488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Freeform: Shape 23">
            <a:extLst>
              <a:ext uri="{FF2B5EF4-FFF2-40B4-BE49-F238E27FC236}">
                <a16:creationId xmlns:a16="http://schemas.microsoft.com/office/drawing/2014/main" id="{673636C8-1392-483A-8A7A-CA259E806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83671" y="0"/>
            <a:ext cx="7208329" cy="6858000"/>
          </a:xfrm>
          <a:custGeom>
            <a:avLst/>
            <a:gdLst>
              <a:gd name="connsiteX0" fmla="*/ 5585306 w 7208329"/>
              <a:gd name="connsiteY0" fmla="*/ 0 h 6858000"/>
              <a:gd name="connsiteX1" fmla="*/ 2918914 w 7208329"/>
              <a:gd name="connsiteY1" fmla="*/ 0 h 6858000"/>
              <a:gd name="connsiteX2" fmla="*/ 1592911 w 7208329"/>
              <a:gd name="connsiteY2" fmla="*/ 0 h 6858000"/>
              <a:gd name="connsiteX3" fmla="*/ 1425773 w 7208329"/>
              <a:gd name="connsiteY3" fmla="*/ 0 h 6858000"/>
              <a:gd name="connsiteX4" fmla="*/ 1300332 w 7208329"/>
              <a:gd name="connsiteY4" fmla="*/ 0 h 6858000"/>
              <a:gd name="connsiteX5" fmla="*/ 1288123 w 7208329"/>
              <a:gd name="connsiteY5" fmla="*/ 0 h 6858000"/>
              <a:gd name="connsiteX6" fmla="*/ 414253 w 7208329"/>
              <a:gd name="connsiteY6" fmla="*/ 0 h 6858000"/>
              <a:gd name="connsiteX7" fmla="*/ 80302 w 7208329"/>
              <a:gd name="connsiteY7" fmla="*/ 0 h 6858000"/>
              <a:gd name="connsiteX8" fmla="*/ 47706 w 7208329"/>
              <a:gd name="connsiteY8" fmla="*/ 0 h 6858000"/>
              <a:gd name="connsiteX9" fmla="*/ 0 w 7208329"/>
              <a:gd name="connsiteY9" fmla="*/ 0 h 6858000"/>
              <a:gd name="connsiteX10" fmla="*/ 0 w 7208329"/>
              <a:gd name="connsiteY10" fmla="*/ 6858000 h 6858000"/>
              <a:gd name="connsiteX11" fmla="*/ 47706 w 7208329"/>
              <a:gd name="connsiteY11" fmla="*/ 6858000 h 6858000"/>
              <a:gd name="connsiteX12" fmla="*/ 80302 w 7208329"/>
              <a:gd name="connsiteY12" fmla="*/ 6858000 h 6858000"/>
              <a:gd name="connsiteX13" fmla="*/ 414253 w 7208329"/>
              <a:gd name="connsiteY13" fmla="*/ 6858000 h 6858000"/>
              <a:gd name="connsiteX14" fmla="*/ 1117379 w 7208329"/>
              <a:gd name="connsiteY14" fmla="*/ 6858000 h 6858000"/>
              <a:gd name="connsiteX15" fmla="*/ 1288123 w 7208329"/>
              <a:gd name="connsiteY15" fmla="*/ 6858000 h 6858000"/>
              <a:gd name="connsiteX16" fmla="*/ 1300332 w 7208329"/>
              <a:gd name="connsiteY16" fmla="*/ 6858000 h 6858000"/>
              <a:gd name="connsiteX17" fmla="*/ 1592911 w 7208329"/>
              <a:gd name="connsiteY17" fmla="*/ 6858000 h 6858000"/>
              <a:gd name="connsiteX18" fmla="*/ 2918914 w 7208329"/>
              <a:gd name="connsiteY18" fmla="*/ 6858000 h 6858000"/>
              <a:gd name="connsiteX19" fmla="*/ 4705575 w 7208329"/>
              <a:gd name="connsiteY19" fmla="*/ 6858000 h 6858000"/>
              <a:gd name="connsiteX20" fmla="*/ 4817331 w 7208329"/>
              <a:gd name="connsiteY20" fmla="*/ 6780599 h 6858000"/>
              <a:gd name="connsiteX21" fmla="*/ 5333979 w 7208329"/>
              <a:gd name="connsiteY21" fmla="*/ 6374814 h 6858000"/>
              <a:gd name="connsiteX22" fmla="*/ 7208329 w 7208329"/>
              <a:gd name="connsiteY22" fmla="*/ 3621656 h 6858000"/>
              <a:gd name="connsiteX23" fmla="*/ 5607430 w 7208329"/>
              <a:gd name="connsiteY23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08329" h="6858000">
                <a:moveTo>
                  <a:pt x="5585306" y="0"/>
                </a:moveTo>
                <a:lnTo>
                  <a:pt x="2918914" y="0"/>
                </a:lnTo>
                <a:lnTo>
                  <a:pt x="1592911" y="0"/>
                </a:lnTo>
                <a:lnTo>
                  <a:pt x="1425773" y="0"/>
                </a:lnTo>
                <a:lnTo>
                  <a:pt x="1300332" y="0"/>
                </a:lnTo>
                <a:lnTo>
                  <a:pt x="1288123" y="0"/>
                </a:lnTo>
                <a:lnTo>
                  <a:pt x="414253" y="0"/>
                </a:lnTo>
                <a:lnTo>
                  <a:pt x="80302" y="0"/>
                </a:lnTo>
                <a:lnTo>
                  <a:pt x="47706" y="0"/>
                </a:lnTo>
                <a:lnTo>
                  <a:pt x="0" y="0"/>
                </a:lnTo>
                <a:lnTo>
                  <a:pt x="0" y="6858000"/>
                </a:lnTo>
                <a:lnTo>
                  <a:pt x="47706" y="6858000"/>
                </a:lnTo>
                <a:lnTo>
                  <a:pt x="80302" y="6858000"/>
                </a:lnTo>
                <a:lnTo>
                  <a:pt x="414253" y="6858000"/>
                </a:lnTo>
                <a:lnTo>
                  <a:pt x="1117379" y="6858000"/>
                </a:lnTo>
                <a:lnTo>
                  <a:pt x="1288123" y="6858000"/>
                </a:lnTo>
                <a:lnTo>
                  <a:pt x="1300332" y="6858000"/>
                </a:lnTo>
                <a:lnTo>
                  <a:pt x="1592911" y="6858000"/>
                </a:lnTo>
                <a:lnTo>
                  <a:pt x="2918914" y="6858000"/>
                </a:lnTo>
                <a:lnTo>
                  <a:pt x="4705575" y="6858000"/>
                </a:lnTo>
                <a:lnTo>
                  <a:pt x="4817331" y="6780599"/>
                </a:lnTo>
                <a:cubicBezTo>
                  <a:pt x="4991149" y="6653108"/>
                  <a:pt x="5161776" y="6515397"/>
                  <a:pt x="5333979" y="6374814"/>
                </a:cubicBezTo>
                <a:cubicBezTo>
                  <a:pt x="6279604" y="5602839"/>
                  <a:pt x="7208329" y="4969131"/>
                  <a:pt x="7208329" y="3621656"/>
                </a:cubicBezTo>
                <a:cubicBezTo>
                  <a:pt x="7208329" y="2093192"/>
                  <a:pt x="6634593" y="754641"/>
                  <a:pt x="5607430" y="14997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" name="Freeform: Shape 25">
            <a:extLst>
              <a:ext uri="{FF2B5EF4-FFF2-40B4-BE49-F238E27FC236}">
                <a16:creationId xmlns:a16="http://schemas.microsoft.com/office/drawing/2014/main" id="{7539A79B-DFBA-4781-B0DE-4044B0722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1139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68298D-32C2-560F-5245-420F08E1C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871" y="340344"/>
            <a:ext cx="10477637" cy="6386277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en-US" sz="2400" dirty="0"/>
              <a:t>🔍 Locate Properties To Buy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📞 Skip Trace and Contact The Owner(s)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💰 Determine Properties Value</a:t>
            </a:r>
            <a:br>
              <a:rPr lang="en-US" sz="2400" dirty="0"/>
            </a:br>
            <a:br>
              <a:rPr lang="en-US" sz="2400" dirty="0"/>
            </a:br>
            <a:r>
              <a:rPr lang="en-US" sz="2400" b="1" dirty="0">
                <a:highlight>
                  <a:srgbClr val="FFFF00"/>
                </a:highlight>
              </a:rPr>
              <a:t>🔧 Estimate Repairs and Maximum Allowable Offer (MAO)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💬 Negotiate Price and Get Property Under Contract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📸 Get more pictures of Property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📣 Market Contract To Find Buyer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💼 Negotiate with Buyer and Sign Assignment Contract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🏠 Bring both contracts to Wholesale Friendly Tile Company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💸 Get Paid"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1AD592-32B3-5CDB-F0D5-3A16E380999A}"/>
              </a:ext>
            </a:extLst>
          </p:cNvPr>
          <p:cNvSpPr txBox="1"/>
          <p:nvPr/>
        </p:nvSpPr>
        <p:spPr>
          <a:xfrm>
            <a:off x="340498" y="131379"/>
            <a:ext cx="437754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/>
              <a:t>STEPS TO </a:t>
            </a:r>
          </a:p>
          <a:p>
            <a:pPr algn="ctr"/>
            <a:r>
              <a:rPr lang="en-US" sz="5400" u="sng" dirty="0"/>
              <a:t>WHOLESALING</a:t>
            </a:r>
          </a:p>
        </p:txBody>
      </p:sp>
    </p:spTree>
    <p:extLst>
      <p:ext uri="{BB962C8B-B14F-4D97-AF65-F5344CB8AC3E}">
        <p14:creationId xmlns:p14="http://schemas.microsoft.com/office/powerpoint/2010/main" val="2237285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Work tools on a red background">
            <a:extLst>
              <a:ext uri="{FF2B5EF4-FFF2-40B4-BE49-F238E27FC236}">
                <a16:creationId xmlns:a16="http://schemas.microsoft.com/office/drawing/2014/main" id="{D837B80F-86EF-DB0E-9298-EDE30A2773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15730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C35A895-CF49-D933-5D7D-4E32F349F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ARV (AFTER REPAIR VALUE)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B8BA9C-1F55-D155-DE66-CF2FEB8D7C82}"/>
              </a:ext>
            </a:extLst>
          </p:cNvPr>
          <p:cNvSpPr txBox="1"/>
          <p:nvPr/>
        </p:nvSpPr>
        <p:spPr>
          <a:xfrm>
            <a:off x="327259" y="1690688"/>
            <a:ext cx="35709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INVESTOR 1</a:t>
            </a:r>
          </a:p>
          <a:p>
            <a:pPr algn="ctr"/>
            <a:endParaRPr lang="en-US" dirty="0"/>
          </a:p>
          <a:p>
            <a:pPr algn="ctr"/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ARV</a:t>
            </a:r>
          </a:p>
          <a:p>
            <a:pPr algn="ctr"/>
            <a:r>
              <a:rPr lang="en-US" dirty="0"/>
              <a:t>- REPAIRS</a:t>
            </a:r>
          </a:p>
          <a:p>
            <a:pPr algn="ctr"/>
            <a:r>
              <a:rPr lang="en-US" dirty="0"/>
              <a:t>x 70% RULE</a:t>
            </a:r>
          </a:p>
          <a:p>
            <a:pPr algn="ctr"/>
            <a:r>
              <a:rPr lang="en-US" dirty="0"/>
              <a:t>- WHOLESALE FEE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3CF7EA-DF94-B80B-604F-8C27F3549E3C}"/>
              </a:ext>
            </a:extLst>
          </p:cNvPr>
          <p:cNvSpPr txBox="1"/>
          <p:nvPr/>
        </p:nvSpPr>
        <p:spPr>
          <a:xfrm>
            <a:off x="4225471" y="1674663"/>
            <a:ext cx="35709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INVESTOR 2</a:t>
            </a:r>
          </a:p>
          <a:p>
            <a:pPr algn="ctr"/>
            <a:endParaRPr lang="en-US" dirty="0"/>
          </a:p>
          <a:p>
            <a:pPr algn="ctr"/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ARV</a:t>
            </a:r>
          </a:p>
          <a:p>
            <a:pPr algn="ctr"/>
            <a:r>
              <a:rPr lang="en-US" dirty="0"/>
              <a:t>x 70% RULE</a:t>
            </a:r>
          </a:p>
          <a:p>
            <a:pPr algn="ctr"/>
            <a:r>
              <a:rPr lang="en-US" dirty="0"/>
              <a:t>- REPAIRS</a:t>
            </a:r>
          </a:p>
          <a:p>
            <a:pPr algn="ctr"/>
            <a:r>
              <a:rPr lang="en-US" dirty="0"/>
              <a:t>- WHOLESALE FEE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0597E6-25B3-0AAF-C017-EBFE1B3343E0}"/>
              </a:ext>
            </a:extLst>
          </p:cNvPr>
          <p:cNvSpPr txBox="1"/>
          <p:nvPr/>
        </p:nvSpPr>
        <p:spPr>
          <a:xfrm>
            <a:off x="8123683" y="1658638"/>
            <a:ext cx="35709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INVESTOR 3</a:t>
            </a:r>
          </a:p>
          <a:p>
            <a:pPr algn="ctr"/>
            <a:endParaRPr lang="en-US" dirty="0"/>
          </a:p>
          <a:p>
            <a:pPr algn="ctr"/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ARV</a:t>
            </a:r>
          </a:p>
          <a:p>
            <a:pPr algn="ctr"/>
            <a:r>
              <a:rPr lang="en-US" dirty="0"/>
              <a:t>X 0.98</a:t>
            </a:r>
          </a:p>
          <a:p>
            <a:pPr algn="ctr"/>
            <a:r>
              <a:rPr lang="en-US" dirty="0"/>
              <a:t>- REPAIRS</a:t>
            </a:r>
          </a:p>
          <a:p>
            <a:pPr algn="ctr"/>
            <a:r>
              <a:rPr lang="en-US" dirty="0"/>
              <a:t>-PROFIT</a:t>
            </a:r>
          </a:p>
          <a:p>
            <a:pPr algn="ctr"/>
            <a:r>
              <a:rPr lang="en-US" dirty="0"/>
              <a:t>- WHOLESALE FEE</a:t>
            </a:r>
          </a:p>
        </p:txBody>
      </p:sp>
    </p:spTree>
    <p:extLst>
      <p:ext uri="{BB962C8B-B14F-4D97-AF65-F5344CB8AC3E}">
        <p14:creationId xmlns:p14="http://schemas.microsoft.com/office/powerpoint/2010/main" val="11275325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Vegetables on a kitchen table">
            <a:extLst>
              <a:ext uri="{FF2B5EF4-FFF2-40B4-BE49-F238E27FC236}">
                <a16:creationId xmlns:a16="http://schemas.microsoft.com/office/drawing/2014/main" id="{DD70447C-E9CA-C05C-4220-FAA072D948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51" r="28811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5D0AF61-0561-D1A1-D550-A28AF12E9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pPr algn="ctr"/>
            <a:r>
              <a:rPr lang="en-US" b="1" dirty="0"/>
              <a:t>REPAIR COSTS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52948D-2665-E23A-0B68-326D0B63060A}"/>
              </a:ext>
            </a:extLst>
          </p:cNvPr>
          <p:cNvSpPr txBox="1"/>
          <p:nvPr/>
        </p:nvSpPr>
        <p:spPr>
          <a:xfrm>
            <a:off x="540554" y="1660783"/>
            <a:ext cx="542223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800" dirty="0"/>
              <a:t>Light Repairs = $10 - $20/Sqft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800" dirty="0"/>
              <a:t>Carpet and Paint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en-US" sz="28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2800" dirty="0"/>
              <a:t>Average Repairs = $25 - $40/Sqft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800" dirty="0"/>
              <a:t>Floors, kitchen, bathroom, paint, lights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en-US" sz="28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2800" dirty="0"/>
              <a:t>Gut Job Repairs = $45 - $60/Sqft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800" dirty="0"/>
              <a:t>Walls, paint, kitchen, bathroom, roof (maybe), floors, windows, doors, etc.</a:t>
            </a:r>
          </a:p>
        </p:txBody>
      </p:sp>
    </p:spTree>
    <p:extLst>
      <p:ext uri="{BB962C8B-B14F-4D97-AF65-F5344CB8AC3E}">
        <p14:creationId xmlns:p14="http://schemas.microsoft.com/office/powerpoint/2010/main" val="3380520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Exclamation mark on a yellow background">
            <a:extLst>
              <a:ext uri="{FF2B5EF4-FFF2-40B4-BE49-F238E27FC236}">
                <a16:creationId xmlns:a16="http://schemas.microsoft.com/office/drawing/2014/main" id="{13320B1F-1155-E81E-9023-9D4C6764E2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00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96020B-45B3-C352-B2C6-6EDB37E36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49"/>
            <a:ext cx="10058400" cy="4288491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COMPS PARAMETERS</a:t>
            </a:r>
            <a:br>
              <a:rPr lang="en-US" sz="1700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br>
              <a:rPr lang="en-US" sz="1700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2400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+ 300 </a:t>
            </a:r>
            <a:r>
              <a:rPr lang="en-US" sz="2400" dirty="0" err="1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sqft</a:t>
            </a:r>
            <a:r>
              <a:rPr lang="en-US" sz="2400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living space
</a:t>
            </a:r>
            <a:br>
              <a:rPr lang="en-US" sz="2400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2400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+ 2,500 </a:t>
            </a:r>
            <a:r>
              <a:rPr lang="en-US" sz="2400" dirty="0" err="1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sqft</a:t>
            </a:r>
            <a:r>
              <a:rPr lang="en-US" sz="2400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lot size
</a:t>
            </a:r>
            <a:br>
              <a:rPr lang="en-US" sz="2400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2400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1/2 mile - 1 mile radius for comps
</a:t>
            </a:r>
            <a:br>
              <a:rPr lang="en-US" sz="2400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2400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 NOT CROSS DOUBLE YELLOW LINES ROADS
</a:t>
            </a:r>
            <a:br>
              <a:rPr lang="en-US" sz="2400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2400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+ 10 years age difference
</a:t>
            </a:r>
            <a:br>
              <a:rPr lang="en-US" sz="2400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2400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3-5 Comps (updated)</a:t>
            </a:r>
          </a:p>
        </p:txBody>
      </p:sp>
      <p:pic>
        <p:nvPicPr>
          <p:cNvPr id="7" name="Picture 6" descr="A truck and a truck on the road&#10;&#10;Description automatically generated with medium confidence">
            <a:extLst>
              <a:ext uri="{FF2B5EF4-FFF2-40B4-BE49-F238E27FC236}">
                <a16:creationId xmlns:a16="http://schemas.microsoft.com/office/drawing/2014/main" id="{021F7CAB-7F1E-52C2-C47E-F17752A7E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34" y="4083670"/>
            <a:ext cx="4112584" cy="257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1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alendar on table">
            <a:extLst>
              <a:ext uri="{FF2B5EF4-FFF2-40B4-BE49-F238E27FC236}">
                <a16:creationId xmlns:a16="http://schemas.microsoft.com/office/drawing/2014/main" id="{53317122-A5B9-909F-FBF0-9E25BCCE4E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66" r="9461" b="-1"/>
          <a:stretch/>
        </p:blipFill>
        <p:spPr>
          <a:xfrm>
            <a:off x="19" y="10"/>
            <a:ext cx="8749344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2EBA52-D522-C93F-5F89-C8D51C1BE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4276" y="1122363"/>
            <a:ext cx="4987684" cy="3406269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2800" b="1" dirty="0"/>
              <a:t>Contingencies When Submitting an Offer</a:t>
            </a:r>
            <a:r>
              <a:rPr lang="en-US" sz="1900" dirty="0"/>
              <a:t>
</a:t>
            </a:r>
            <a:br>
              <a:rPr lang="en-US" sz="1900" dirty="0"/>
            </a:br>
            <a:r>
              <a:rPr lang="en-US" sz="2400" dirty="0"/>
              <a:t>- Close 21 days - 30 days after signing
</a:t>
            </a:r>
            <a:br>
              <a:rPr lang="en-US" sz="2400" dirty="0"/>
            </a:br>
            <a:r>
              <a:rPr lang="en-US" sz="2400" dirty="0"/>
              <a:t>- Pay Closing Fees
</a:t>
            </a:r>
            <a:br>
              <a:rPr lang="en-US" sz="2400" dirty="0"/>
            </a:br>
            <a:r>
              <a:rPr lang="en-US" sz="2400" dirty="0"/>
              <a:t>- 1% EMD (Earnest Money Deposit) 
</a:t>
            </a:r>
            <a:br>
              <a:rPr lang="en-US" sz="2400" dirty="0"/>
            </a:br>
            <a:r>
              <a:rPr lang="en-US" sz="2400" dirty="0"/>
              <a:t>- 15 Business Day Inspection Period (Mon - Fri. 9 am - 5pm Only)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A3E751-F7DA-82DD-FF4C-2C4B36A2F497}"/>
              </a:ext>
            </a:extLst>
          </p:cNvPr>
          <p:cNvSpPr txBox="1"/>
          <p:nvPr/>
        </p:nvSpPr>
        <p:spPr>
          <a:xfrm>
            <a:off x="8749364" y="4860758"/>
            <a:ext cx="3122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*EMD TO BE DEPOSITED BEFORE/WHEN DONE WITH INPSECTION PERIOD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472364-5ABE-1FA4-A604-089C5D5764CD}"/>
              </a:ext>
            </a:extLst>
          </p:cNvPr>
          <p:cNvSpPr txBox="1"/>
          <p:nvPr/>
        </p:nvSpPr>
        <p:spPr>
          <a:xfrm>
            <a:off x="8749364" y="5322423"/>
            <a:ext cx="31225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*EMD SENT TO TITLE CO.</a:t>
            </a:r>
          </a:p>
        </p:txBody>
      </p:sp>
    </p:spTree>
    <p:extLst>
      <p:ext uri="{BB962C8B-B14F-4D97-AF65-F5344CB8AC3E}">
        <p14:creationId xmlns:p14="http://schemas.microsoft.com/office/powerpoint/2010/main" val="1533426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9CF997-29C1-3C22-E5A1-5C323BB69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0" y="1681163"/>
            <a:ext cx="5157787" cy="82391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PROPERTY</a:t>
            </a:r>
          </a:p>
        </p:txBody>
      </p:sp>
      <p:graphicFrame>
        <p:nvGraphicFramePr>
          <p:cNvPr id="12" name="Content Placeholder 3">
            <a:extLst>
              <a:ext uri="{FF2B5EF4-FFF2-40B4-BE49-F238E27FC236}">
                <a16:creationId xmlns:a16="http://schemas.microsoft.com/office/drawing/2014/main" id="{C9CE1584-F375-FF8C-47E5-07BD06FBFDA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43241348"/>
              </p:ext>
            </p:extLst>
          </p:nvPr>
        </p:nvGraphicFramePr>
        <p:xfrm>
          <a:off x="836611" y="2533141"/>
          <a:ext cx="5157787" cy="368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55EA13E-081C-7FDF-1620-C013C696A695}"/>
              </a:ext>
            </a:extLst>
          </p:cNvPr>
          <p:cNvSpPr txBox="1"/>
          <p:nvPr/>
        </p:nvSpPr>
        <p:spPr>
          <a:xfrm>
            <a:off x="836612" y="577516"/>
            <a:ext cx="5157787" cy="92333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DEAL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E888E3-6D2B-F936-D24C-BDC1B341B238}"/>
              </a:ext>
            </a:extLst>
          </p:cNvPr>
          <p:cNvSpPr txBox="1"/>
          <p:nvPr/>
        </p:nvSpPr>
        <p:spPr>
          <a:xfrm>
            <a:off x="5994399" y="577516"/>
            <a:ext cx="5157787" cy="92333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NO DEAL</a:t>
            </a:r>
          </a:p>
        </p:txBody>
      </p:sp>
      <p:pic>
        <p:nvPicPr>
          <p:cNvPr id="10" name="Picture 8" descr="A living room with a fireplace and a ceiling fan&#10;&#10;Description automatically generated">
            <a:extLst>
              <a:ext uri="{FF2B5EF4-FFF2-40B4-BE49-F238E27FC236}">
                <a16:creationId xmlns:a16="http://schemas.microsoft.com/office/drawing/2014/main" id="{13395592-835D-C0DF-7AC2-AD733E6AB745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81163"/>
            <a:ext cx="2968487" cy="222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10C6030A-0EB0-DEEF-2C85-3C0C2F206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4087845"/>
            <a:ext cx="2968487" cy="222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9DDA3D16-18D6-BAF1-B36B-1D89481E7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4345" y="2693505"/>
            <a:ext cx="2678872" cy="200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F651F2-54D8-9DC5-E9C6-489E66DF0FBA}"/>
              </a:ext>
            </a:extLst>
          </p:cNvPr>
          <p:cNvSpPr txBox="1"/>
          <p:nvPr/>
        </p:nvSpPr>
        <p:spPr>
          <a:xfrm>
            <a:off x="715617" y="6314210"/>
            <a:ext cx="5834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u="none" strike="noStrike" dirty="0">
                <a:solidFill>
                  <a:srgbClr val="2A2A33"/>
                </a:solidFill>
                <a:effectLst/>
                <a:latin typeface="Open Sans" panose="020B0606030504020204" pitchFamily="34" charset="0"/>
              </a:rPr>
              <a:t>1724 Young Pointe Blvd, Montgomery, AL 36106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126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9CF997-29C1-3C22-E5A1-5C323BB69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0" y="1681163"/>
            <a:ext cx="5157787" cy="82391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ANALYSIS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5EA13E-081C-7FDF-1620-C013C696A695}"/>
              </a:ext>
            </a:extLst>
          </p:cNvPr>
          <p:cNvSpPr txBox="1"/>
          <p:nvPr/>
        </p:nvSpPr>
        <p:spPr>
          <a:xfrm>
            <a:off x="836612" y="577516"/>
            <a:ext cx="5157787" cy="92333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DEAL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E888E3-6D2B-F936-D24C-BDC1B341B238}"/>
              </a:ext>
            </a:extLst>
          </p:cNvPr>
          <p:cNvSpPr txBox="1"/>
          <p:nvPr/>
        </p:nvSpPr>
        <p:spPr>
          <a:xfrm>
            <a:off x="5994399" y="577516"/>
            <a:ext cx="5157787" cy="92333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NO DEAL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9A46434-C889-D623-1361-00AA5806C0C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394150" y="1681162"/>
            <a:ext cx="6696154" cy="4968115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6B9D2E0-44C3-F510-1FA0-EA9BEE93822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Price = $159,000</a:t>
            </a:r>
          </a:p>
          <a:p>
            <a:r>
              <a:rPr lang="en-US" dirty="0"/>
              <a:t>Closing fees = $15,900 (10%)</a:t>
            </a:r>
          </a:p>
          <a:p>
            <a:r>
              <a:rPr lang="en-US" dirty="0"/>
              <a:t>Repairs = $42,000 ($35/</a:t>
            </a:r>
            <a:r>
              <a:rPr lang="en-US" dirty="0" err="1"/>
              <a:t>sqft</a:t>
            </a:r>
            <a:r>
              <a:rPr lang="en-US" dirty="0"/>
              <a:t>)</a:t>
            </a:r>
          </a:p>
          <a:p>
            <a:r>
              <a:rPr lang="en-US" dirty="0"/>
              <a:t>Investor Profit = 15%</a:t>
            </a:r>
          </a:p>
          <a:p>
            <a:r>
              <a:rPr lang="en-US" dirty="0"/>
              <a:t>ARV NEEDED = $249,500</a:t>
            </a:r>
          </a:p>
        </p:txBody>
      </p:sp>
    </p:spTree>
    <p:extLst>
      <p:ext uri="{BB962C8B-B14F-4D97-AF65-F5344CB8AC3E}">
        <p14:creationId xmlns:p14="http://schemas.microsoft.com/office/powerpoint/2010/main" val="183099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9CF997-29C1-3C22-E5A1-5C323BB69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1" y="1591004"/>
            <a:ext cx="5157787" cy="82391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COMPS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5EA13E-081C-7FDF-1620-C013C696A695}"/>
              </a:ext>
            </a:extLst>
          </p:cNvPr>
          <p:cNvSpPr txBox="1"/>
          <p:nvPr/>
        </p:nvSpPr>
        <p:spPr>
          <a:xfrm>
            <a:off x="836612" y="577516"/>
            <a:ext cx="5157787" cy="92333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DEAL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E888E3-6D2B-F936-D24C-BDC1B341B238}"/>
              </a:ext>
            </a:extLst>
          </p:cNvPr>
          <p:cNvSpPr txBox="1"/>
          <p:nvPr/>
        </p:nvSpPr>
        <p:spPr>
          <a:xfrm>
            <a:off x="5994399" y="577516"/>
            <a:ext cx="5157787" cy="92333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NO DEAL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6B9D2E0-44C3-F510-1FA0-EA9BEE9382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3562" y="2505075"/>
            <a:ext cx="6405838" cy="3684588"/>
          </a:xfrm>
        </p:spPr>
        <p:txBody>
          <a:bodyPr/>
          <a:lstStyle/>
          <a:p>
            <a:r>
              <a:rPr lang="en-US" dirty="0"/>
              <a:t>Comp 1 = $102.88/</a:t>
            </a:r>
            <a:r>
              <a:rPr lang="en-US" dirty="0" err="1"/>
              <a:t>sqft</a:t>
            </a:r>
            <a:endParaRPr lang="en-US" dirty="0"/>
          </a:p>
          <a:p>
            <a:r>
              <a:rPr lang="en-US" dirty="0"/>
              <a:t>Comp 2 = $123.5/</a:t>
            </a:r>
            <a:r>
              <a:rPr lang="en-US" dirty="0" err="1"/>
              <a:t>sqft</a:t>
            </a:r>
            <a:endParaRPr lang="en-US" dirty="0"/>
          </a:p>
          <a:p>
            <a:r>
              <a:rPr lang="en-US" dirty="0"/>
              <a:t>Comp 3 = $120/</a:t>
            </a:r>
            <a:r>
              <a:rPr lang="en-US" dirty="0" err="1"/>
              <a:t>sqft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= $115.5/</a:t>
            </a:r>
            <a:r>
              <a:rPr lang="en-US" dirty="0" err="1"/>
              <a:t>sqft</a:t>
            </a:r>
            <a:r>
              <a:rPr lang="en-US" dirty="0"/>
              <a:t> x 1,192 </a:t>
            </a:r>
            <a:r>
              <a:rPr lang="en-US" dirty="0" err="1"/>
              <a:t>sqft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= $137,676 ARV</a:t>
            </a:r>
          </a:p>
        </p:txBody>
      </p:sp>
      <p:pic>
        <p:nvPicPr>
          <p:cNvPr id="10" name="Content Placeholder 9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16FFE935-2C2A-8D6E-F780-65BD46757F0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994398" y="1510188"/>
            <a:ext cx="5468247" cy="5347812"/>
          </a:xfrm>
        </p:spPr>
      </p:pic>
    </p:spTree>
    <p:extLst>
      <p:ext uri="{BB962C8B-B14F-4D97-AF65-F5344CB8AC3E}">
        <p14:creationId xmlns:p14="http://schemas.microsoft.com/office/powerpoint/2010/main" val="346716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31766</TotalTime>
  <Words>503</Words>
  <Application>Microsoft Macintosh PowerPoint</Application>
  <PresentationFormat>Widescreen</PresentationFormat>
  <Paragraphs>82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Meiryo</vt:lpstr>
      <vt:lpstr>Arial</vt:lpstr>
      <vt:lpstr>Calibri</vt:lpstr>
      <vt:lpstr>Calibri Light</vt:lpstr>
      <vt:lpstr>Open Sans</vt:lpstr>
      <vt:lpstr>Wingdings</vt:lpstr>
      <vt:lpstr>Office Theme</vt:lpstr>
      <vt:lpstr>REAL ESTATE WHOLESALING ANALYSIS</vt:lpstr>
      <vt:lpstr>🔍 Locate Properties To Buy  📞 Skip Trace and Contact The Owner(s)  💰 Determine Properties Value  🔧 Estimate Repairs and Maximum Allowable Offer (MAO)  💬 Negotiate Price and Get Property Under Contract  📸 Get more pictures of Property  📣 Market Contract To Find Buyer  💼 Negotiate with Buyer and Sign Assignment Contract  🏠 Bring both contracts to Wholesale Friendly Tile Company  💸 Get Paid"</vt:lpstr>
      <vt:lpstr>ARV (AFTER REPAIR VALUE)</vt:lpstr>
      <vt:lpstr>REPAIR COSTS</vt:lpstr>
      <vt:lpstr>COMPS PARAMETERS  - + 300 sqft living space
 - + 2,500 sqft lot size
 1/2 mile - 1 mile radius for comps
 DO NOT CROSS DOUBLE YELLOW LINES ROADS
 - + 10 years age difference
 3-5 Comps (updated)</vt:lpstr>
      <vt:lpstr>Contingencies When Submitting an Offer
 - Close 21 days - 30 days after signing
 - Pay Closing Fees
 - 1% EMD (Earnest Money Deposit) 
 - 15 Business Day Inspection Period (Mon - Fri. 9 am - 5pm Only)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 ESTATE WHOLESALING</dc:title>
  <dc:creator>Elton Vargas</dc:creator>
  <cp:lastModifiedBy>Elton Vargas</cp:lastModifiedBy>
  <cp:revision>2</cp:revision>
  <dcterms:created xsi:type="dcterms:W3CDTF">2024-01-06T00:42:59Z</dcterms:created>
  <dcterms:modified xsi:type="dcterms:W3CDTF">2024-02-01T03:29:07Z</dcterms:modified>
</cp:coreProperties>
</file>